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12"/>
  </p:notesMasterIdLst>
  <p:sldIdLst>
    <p:sldId id="256" r:id="rId2"/>
    <p:sldId id="262" r:id="rId3"/>
    <p:sldId id="275" r:id="rId4"/>
    <p:sldId id="276" r:id="rId5"/>
    <p:sldId id="277" r:id="rId6"/>
    <p:sldId id="278" r:id="rId7"/>
    <p:sldId id="279" r:id="rId8"/>
    <p:sldId id="280" r:id="rId9"/>
    <p:sldId id="396" r:id="rId10"/>
    <p:sldId id="397"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0"/>
    <p:restoredTop sz="93520"/>
  </p:normalViewPr>
  <p:slideViewPr>
    <p:cSldViewPr snapToGrid="0" snapToObjects="1">
      <p:cViewPr varScale="1">
        <p:scale>
          <a:sx n="100" d="100"/>
          <a:sy n="100" d="100"/>
        </p:scale>
        <p:origin x="1896" y="176"/>
      </p:cViewPr>
      <p:guideLst>
        <p:guide orient="horz" pos="2160"/>
        <p:guide pos="288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5/5/22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9447282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5/5/22</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5/5/22</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5/5/22</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5/5/22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5/5/22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5/5/22</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5/5/22</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5/5/22</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5/5/22</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5/5/22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5/5/22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5/5/22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5/5/22</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5/5/22</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5/5/22</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341.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i.org/10.1063/1.3006077"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p:cNvSpPr>
            <a:spLocks noGrp="1"/>
          </p:cNvSpPr>
          <p:nvPr>
            <p:ph type="subTitle" idx="1"/>
          </p:nvPr>
        </p:nvSpPr>
        <p:spPr>
          <a:xfrm>
            <a:off x="525309" y="5559098"/>
            <a:ext cx="5181010" cy="1131069"/>
          </a:xfrm>
        </p:spPr>
        <p:txBody>
          <a:bodyPr>
            <a:normAutofit/>
          </a:bodyPr>
          <a:lstStyle/>
          <a:p>
            <a:r>
              <a:rPr lang="en-US" dirty="0"/>
              <a:t>Stefan P. Domino </a:t>
            </a:r>
          </a:p>
          <a:p>
            <a:r>
              <a:rPr lang="en-US" dirty="0"/>
              <a:t>Computational Thermal and Fluid Mechanics</a:t>
            </a:r>
          </a:p>
          <a:p>
            <a:r>
              <a:rPr lang="en-US" dirty="0"/>
              <a:t>Sandia National Laboratories </a:t>
            </a:r>
            <a:r>
              <a:rPr lang="de-DE" dirty="0"/>
              <a:t>SAND2018-4536 PE</a:t>
            </a:r>
            <a:endParaRPr lang="en-US"/>
          </a:p>
          <a:p>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
        <p:nvSpPr>
          <p:cNvPr id="5" name="Title 13"/>
          <p:cNvSpPr txBox="1">
            <a:spLocks/>
          </p:cNvSpPr>
          <p:nvPr/>
        </p:nvSpPr>
        <p:spPr>
          <a:xfrm>
            <a:off x="515760" y="1228440"/>
            <a:ext cx="4831743" cy="1690255"/>
          </a:xfrm>
          <a:prstGeom prst="rect">
            <a:avLst/>
          </a:prstGeom>
        </p:spPr>
        <p:txBody>
          <a:bodyPr vert="horz" lIns="91440" tIns="45720" rIns="91440" bIns="45720" rtlCol="0" anchor="ctr">
            <a:normAutofit/>
          </a:bodyPr>
          <a:lstStyle>
            <a:lvl1pPr algn="l" defTabSz="685749" rtl="0" eaLnBrk="1" latinLnBrk="0" hangingPunct="1">
              <a:lnSpc>
                <a:spcPts val="2775"/>
              </a:lnSpc>
              <a:spcBef>
                <a:spcPct val="0"/>
              </a:spcBef>
              <a:buNone/>
              <a:defRPr sz="2700" b="0" i="0" kern="1200" spc="23" baseline="0">
                <a:solidFill>
                  <a:schemeClr val="bg1"/>
                </a:solidFill>
                <a:latin typeface="Gill Sans MT" charset="0"/>
                <a:ea typeface="Gill Sans MT" charset="0"/>
                <a:cs typeface="Gill Sans MT" charset="0"/>
              </a:defRPr>
            </a:lvl1pPr>
          </a:lstStyle>
          <a:p>
            <a:r>
              <a:rPr lang="en-US" dirty="0"/>
              <a:t>Stanford ME469:</a:t>
            </a:r>
            <a:br>
              <a:rPr lang="en-US" dirty="0"/>
            </a:br>
            <a:r>
              <a:rPr lang="en-US" dirty="0"/>
              <a:t>The Role of Mass Flow Rate</a:t>
            </a:r>
          </a:p>
        </p:txBody>
      </p:sp>
    </p:spTree>
    <p:extLst>
      <p:ext uri="{BB962C8B-B14F-4D97-AF65-F5344CB8AC3E}">
        <p14:creationId xmlns:p14="http://schemas.microsoft.com/office/powerpoint/2010/main" val="17413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On a Quadratic Unstructured Quad element, we see that second-order convergence of the projected nodal gradient is only noted when a consistent mass matrix is used (requires a matrix inversion, or an outer iteration for an explicit scheme)</a:t>
            </a:r>
          </a:p>
          <a:p>
            <a:pPr>
              <a:buFont typeface="Arial" charset="0"/>
              <a:buChar char="•"/>
            </a:pPr>
            <a:r>
              <a:rPr lang="en-US" dirty="0"/>
              <a:t> Lack of design-order projected nodal gradients affect the design-order expectation for the DOFs velocity and pressure! No real extension of reconstruction schemes </a:t>
            </a:r>
            <a:r>
              <a:rPr lang="en-US"/>
              <a:t>to higher-order</a:t>
            </a:r>
            <a:endParaRPr lang="en-US" dirty="0"/>
          </a:p>
          <a:p>
            <a:pPr>
              <a:buFont typeface="Arial" charset="0"/>
              <a:buChar char="•"/>
            </a:pPr>
            <a:endParaRPr lang="en-US" dirty="0"/>
          </a:p>
        </p:txBody>
      </p:sp>
      <p:sp>
        <p:nvSpPr>
          <p:cNvPr id="4" name="Title 3"/>
          <p:cNvSpPr>
            <a:spLocks noGrp="1"/>
          </p:cNvSpPr>
          <p:nvPr>
            <p:ph type="title"/>
          </p:nvPr>
        </p:nvSpPr>
        <p:spPr/>
        <p:txBody>
          <a:bodyPr/>
          <a:lstStyle/>
          <a:p>
            <a:r>
              <a:rPr lang="en-US" dirty="0"/>
              <a:t>Re-visiting Nodal Gradient Operator: Convergence</a:t>
            </a:r>
          </a:p>
        </p:txBody>
      </p:sp>
      <p:sp>
        <p:nvSpPr>
          <p:cNvPr id="2" name="Slide Number Placeholder 1"/>
          <p:cNvSpPr>
            <a:spLocks noGrp="1"/>
          </p:cNvSpPr>
          <p:nvPr>
            <p:ph type="sldNum" sz="quarter" idx="4"/>
          </p:nvPr>
        </p:nvSpPr>
        <p:spPr/>
        <p:txBody>
          <a:bodyPr/>
          <a:lstStyle/>
          <a:p>
            <a:fld id="{4FAB73BC-B049-4115-A692-8D63A059BFB8}" type="slidenum">
              <a:rPr lang="en-US" smtClean="0"/>
              <a:pPr/>
              <a:t>10</a:t>
            </a:fld>
            <a:endParaRPr lang="en-US" dirty="0"/>
          </a:p>
        </p:txBody>
      </p:sp>
      <p:pic>
        <p:nvPicPr>
          <p:cNvPr id="9" name="Picture 8">
            <a:extLst>
              <a:ext uri="{FF2B5EF4-FFF2-40B4-BE49-F238E27FC236}">
                <a16:creationId xmlns:a16="http://schemas.microsoft.com/office/drawing/2014/main" id="{897C2706-7E07-7A46-90D3-F31429FFC6A6}"/>
              </a:ext>
            </a:extLst>
          </p:cNvPr>
          <p:cNvPicPr>
            <a:picLocks noChangeAspect="1"/>
          </p:cNvPicPr>
          <p:nvPr/>
        </p:nvPicPr>
        <p:blipFill rotWithShape="1">
          <a:blip r:embed="rId2"/>
          <a:srcRect t="15448" b="15121"/>
          <a:stretch/>
        </p:blipFill>
        <p:spPr>
          <a:xfrm>
            <a:off x="628575" y="2993748"/>
            <a:ext cx="4144387" cy="3723804"/>
          </a:xfrm>
          <a:prstGeom prst="rect">
            <a:avLst/>
          </a:prstGeom>
        </p:spPr>
      </p:pic>
      <p:pic>
        <p:nvPicPr>
          <p:cNvPr id="19" name="Picture 18">
            <a:extLst>
              <a:ext uri="{FF2B5EF4-FFF2-40B4-BE49-F238E27FC236}">
                <a16:creationId xmlns:a16="http://schemas.microsoft.com/office/drawing/2014/main" id="{67F3B287-C1F3-F24E-8985-27C230D6FC67}"/>
              </a:ext>
            </a:extLst>
          </p:cNvPr>
          <p:cNvPicPr>
            <a:picLocks noChangeAspect="1"/>
          </p:cNvPicPr>
          <p:nvPr/>
        </p:nvPicPr>
        <p:blipFill>
          <a:blip r:embed="rId3"/>
          <a:stretch>
            <a:fillRect/>
          </a:stretch>
        </p:blipFill>
        <p:spPr>
          <a:xfrm>
            <a:off x="4772962" y="3092679"/>
            <a:ext cx="3966687" cy="3527299"/>
          </a:xfrm>
          <a:prstGeom prst="rect">
            <a:avLst/>
          </a:prstGeom>
        </p:spPr>
      </p:pic>
    </p:spTree>
    <p:extLst>
      <p:ext uri="{BB962C8B-B14F-4D97-AF65-F5344CB8AC3E}">
        <p14:creationId xmlns:p14="http://schemas.microsoft.com/office/powerpoint/2010/main" val="291455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Advection Operators: Outline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charset="2"/>
                  <a:buChar char="§"/>
                </a:pPr>
                <a:r>
                  <a:rPr lang="en-US" dirty="0"/>
                  <a:t> The Advection Operator and the Role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oMath>
                </a14:m>
                <a:endParaRPr lang="en-US" dirty="0"/>
              </a:p>
              <a:p>
                <a:pPr>
                  <a:buFont typeface="Wingdings" charset="2"/>
                  <a:buChar char="§"/>
                </a:pPr>
                <a:r>
                  <a:rPr lang="en-US" dirty="0"/>
                  <a:t> Pressure Stabilization Effects</a:t>
                </a:r>
              </a:p>
              <a:p>
                <a:pPr>
                  <a:buFont typeface="Wingdings" charset="2"/>
                  <a:buChar char="§"/>
                </a:pPr>
                <a:r>
                  <a:rPr lang="en-US" dirty="0"/>
                  <a:t> Revisit the Projected Nodal Gradient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81" t="-14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75046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3</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255407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4</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Tree>
    <p:extLst>
      <p:ext uri="{BB962C8B-B14F-4D97-AF65-F5344CB8AC3E}">
        <p14:creationId xmlns:p14="http://schemas.microsoft.com/office/powerpoint/2010/main" val="41674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657211-B389-5443-B585-E41728E747C7}"/>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8" name="TextBox 37">
                <a:extLst>
                  <a:ext uri="{FF2B5EF4-FFF2-40B4-BE49-F238E27FC236}">
                    <a16:creationId xmlns:a16="http://schemas.microsoft.com/office/drawing/2014/main" id="{90657211-B389-5443-B585-E41728E747C7}"/>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4"/>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F14C316-7727-924C-B530-D81934985DD2}"/>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9" name="TextBox 38">
                <a:extLst>
                  <a:ext uri="{FF2B5EF4-FFF2-40B4-BE49-F238E27FC236}">
                    <a16:creationId xmlns:a16="http://schemas.microsoft.com/office/drawing/2014/main" id="{2F14C316-7727-924C-B530-D81934985DD2}"/>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6"/>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p:sp>
        <p:nvSpPr>
          <p:cNvPr id="14" name="Left Brace 13">
            <a:extLst>
              <a:ext uri="{FF2B5EF4-FFF2-40B4-BE49-F238E27FC236}">
                <a16:creationId xmlns:a16="http://schemas.microsoft.com/office/drawing/2014/main" id="{A66E4A90-926A-4C4A-B3E7-356843E3FAF5}"/>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49A033DF-6ACC-7E4A-A607-38A9637BB972}"/>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673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3"/>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4"/>
                <a:stretch>
                  <a:fillRect b="-612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5"/>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EDFE7F2-EE65-F946-8FAC-3392C13B2F66}"/>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7" name="TextBox 36">
                <a:extLst>
                  <a:ext uri="{FF2B5EF4-FFF2-40B4-BE49-F238E27FC236}">
                    <a16:creationId xmlns:a16="http://schemas.microsoft.com/office/drawing/2014/main" id="{DEDFE7F2-EE65-F946-8FAC-3392C13B2F66}"/>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7"/>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E6EE7A5-BE98-7A49-88C7-0BCC8CE29C4D}"/>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CE6EE7A5-BE98-7A49-88C7-0BCC8CE29C4D}"/>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8"/>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F5CFD0-1925-5049-90C6-C4CD607F3A5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6" name="TextBox 35">
                <a:extLst>
                  <a:ext uri="{FF2B5EF4-FFF2-40B4-BE49-F238E27FC236}">
                    <a16:creationId xmlns:a16="http://schemas.microsoft.com/office/drawing/2014/main" id="{2CF5CFD0-1925-5049-90C6-C4CD607F3A5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9"/>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FA476CF-A25D-F341-A615-A6E5F46C92F7}"/>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54C5D6B2-7B31-BB4A-814B-2E1F32CA3D4B}"/>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B1BD70F-6A35-F84F-BF80-7776C3D49D91}"/>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38F2343-4374-4545-B35D-2BC3CC3D1696}"/>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D0554D-49AB-324A-A92E-2FF661EBF4FC}"/>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31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Using the above equations, we can derive the actual continuity equation that we are solving:</a:t>
            </a:r>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2894BF-9B2F-F245-8FE1-949136300226}"/>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𝐷</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𝐷𝐺</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40" name="TextBox 39">
                <a:extLst>
                  <a:ext uri="{FF2B5EF4-FFF2-40B4-BE49-F238E27FC236}">
                    <a16:creationId xmlns:a16="http://schemas.microsoft.com/office/drawing/2014/main" id="{1D2894BF-9B2F-F245-8FE1-949136300226}"/>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0C3AE6E-49CE-1248-AF77-AED9136526D6}"/>
                  </a:ext>
                </a:extLst>
              </p:cNvPr>
              <p:cNvSpPr txBox="1"/>
              <p:nvPr/>
            </p:nvSpPr>
            <p:spPr>
              <a:xfrm>
                <a:off x="2318569" y="6024982"/>
                <a:ext cx="3033459" cy="730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num>
                        <m:den>
                          <m:r>
                            <a:rPr lang="mr-IN"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𝑡</m:t>
                          </m:r>
                        </m:den>
                      </m:f>
                      <m:r>
                        <a:rPr lang="en-US" i="1">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smtClean="0">
                          <a:latin typeface="Cambria Math" panose="02040503050406030204" pitchFamily="18" charset="0"/>
                          <a:ea typeface="Cambria Math" panose="02040503050406030204" pitchFamily="18" charset="0"/>
                          <a:cs typeface="Cambria Math" charset="0"/>
                        </a:rPr>
                        <m:t>≠</m:t>
                      </m:r>
                      <m:r>
                        <a:rPr lang="en-US" b="0" i="1" smtClean="0">
                          <a:latin typeface="Cambria Math" panose="02040503050406030204" pitchFamily="18" charset="0"/>
                          <a:ea typeface="Cambria Math" panose="02040503050406030204" pitchFamily="18" charset="0"/>
                          <a:cs typeface="Cambria Math" charset="0"/>
                        </a:rPr>
                        <m:t>0∝</m:t>
                      </m:r>
                      <m:r>
                        <a:rPr lang="en-US" b="0" i="1" smtClean="0">
                          <a:latin typeface="Cambria Math" panose="02040503050406030204" pitchFamily="18" charset="0"/>
                          <a:ea typeface="Cambria Math" panose="02040503050406030204" pitchFamily="18" charset="0"/>
                          <a:cs typeface="Cambria Math" charset="0"/>
                        </a:rPr>
                        <m:t>𝜏</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baseline="30000" smtClean="0">
                              <a:latin typeface="Cambria Math" panose="02040503050406030204" pitchFamily="18" charset="0"/>
                              <a:ea typeface="Cambria Math" charset="0"/>
                              <a:cs typeface="Cambria Math" charset="0"/>
                            </a:rPr>
                            <m:t>4</m:t>
                          </m:r>
                          <m:r>
                            <a:rPr lang="en-US" b="0" i="1" smtClean="0">
                              <a:latin typeface="Cambria Math" panose="02040503050406030204" pitchFamily="18" charset="0"/>
                              <a:ea typeface="Cambria Math" charset="0"/>
                              <a:cs typeface="Cambria Math" charset="0"/>
                            </a:rPr>
                            <m:t>𝑃</m:t>
                          </m:r>
                        </m:num>
                        <m:den>
                          <m:r>
                            <a:rPr lang="mr-IN" i="1">
                              <a:latin typeface="Cambria Math" charset="0"/>
                              <a:ea typeface="Cambria Math" charset="0"/>
                              <a:cs typeface="Cambria Math" charset="0"/>
                            </a:rPr>
                            <m:t>𝜕</m:t>
                          </m:r>
                          <m:sSubSup>
                            <m:sSubSupPr>
                              <m:ctrlPr>
                                <a:rPr lang="mr-IN" i="1" smtClean="0">
                                  <a:latin typeface="Cambria Math" panose="02040503050406030204" pitchFamily="18" charset="0"/>
                                  <a:ea typeface="Cambria Math" charset="0"/>
                                </a:rPr>
                              </m:ctrlPr>
                            </m:sSubSupPr>
                            <m:e>
                              <m:r>
                                <a:rPr lang="en-US" b="0" i="1" smtClean="0">
                                  <a:latin typeface="Cambria Math" panose="02040503050406030204" pitchFamily="18" charset="0"/>
                                  <a:ea typeface="Cambria Math" charset="0"/>
                                </a:rPr>
                                <m:t>𝑥</m:t>
                              </m:r>
                            </m:e>
                            <m:sub>
                              <m:r>
                                <a:rPr lang="en-US" b="0" i="1" smtClean="0">
                                  <a:latin typeface="Cambria Math" panose="02040503050406030204" pitchFamily="18" charset="0"/>
                                  <a:ea typeface="Cambria Math" charset="0"/>
                                </a:rPr>
                                <m:t>𝑗</m:t>
                              </m:r>
                            </m:sub>
                            <m:sup>
                              <m:r>
                                <a:rPr lang="en-US" b="0" i="1" smtClean="0">
                                  <a:latin typeface="Cambria Math" panose="02040503050406030204" pitchFamily="18" charset="0"/>
                                  <a:ea typeface="Cambria Math" charset="0"/>
                                </a:rPr>
                                <m:t>4</m:t>
                              </m:r>
                            </m:sup>
                          </m:sSubSup>
                        </m:den>
                      </m:f>
                      <m:sSup>
                        <m:sSupPr>
                          <m:ctrlPr>
                            <a:rPr lang="en-US" i="1" smtClean="0">
                              <a:latin typeface="Cambria Math" panose="02040503050406030204" pitchFamily="18" charset="0"/>
                              <a:ea typeface="Cambria Math" charset="0"/>
                            </a:rPr>
                          </m:ctrlPr>
                        </m:sSupPr>
                        <m:e>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e>
                        <m:sup>
                          <m:r>
                            <a:rPr lang="en-US" b="0" i="1" smtClean="0">
                              <a:latin typeface="Cambria Math" panose="02040503050406030204" pitchFamily="18" charset="0"/>
                              <a:ea typeface="Cambria Math" charset="0"/>
                            </a:rPr>
                            <m:t>3</m:t>
                          </m:r>
                        </m:sup>
                      </m:sSup>
                    </m:oMath>
                  </m:oMathPara>
                </a14:m>
                <a:endParaRPr lang="en-US" dirty="0"/>
              </a:p>
            </p:txBody>
          </p:sp>
        </mc:Choice>
        <mc:Fallback xmlns="">
          <p:sp>
            <p:nvSpPr>
              <p:cNvPr id="42" name="TextBox 41">
                <a:extLst>
                  <a:ext uri="{FF2B5EF4-FFF2-40B4-BE49-F238E27FC236}">
                    <a16:creationId xmlns:a16="http://schemas.microsoft.com/office/drawing/2014/main" id="{F0C3AE6E-49CE-1248-AF77-AED9136526D6}"/>
                  </a:ext>
                </a:extLst>
              </p:cNvPr>
              <p:cNvSpPr txBox="1">
                <a:spLocks noRot="1" noChangeAspect="1" noMove="1" noResize="1" noEditPoints="1" noAdjustHandles="1" noChangeArrowheads="1" noChangeShapeType="1" noTextEdit="1"/>
              </p:cNvSpPr>
              <p:nvPr/>
            </p:nvSpPr>
            <p:spPr>
              <a:xfrm>
                <a:off x="2318569" y="6024982"/>
                <a:ext cx="3033459" cy="730136"/>
              </a:xfrm>
              <a:prstGeom prst="rect">
                <a:avLst/>
              </a:prstGeom>
              <a:blipFill>
                <a:blip r:embed="rId5"/>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156D32-3B61-3F47-A476-C028DB42D3F6}"/>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0F156D32-3B61-3F47-A476-C028DB42D3F6}"/>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6"/>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8A835BC-59A8-C244-BFB1-7E3D0D9A9F3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6" name="TextBox 35">
                <a:extLst>
                  <a:ext uri="{FF2B5EF4-FFF2-40B4-BE49-F238E27FC236}">
                    <a16:creationId xmlns:a16="http://schemas.microsoft.com/office/drawing/2014/main" id="{78A835BC-59A8-C244-BFB1-7E3D0D9A9F3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5"/>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5608683-13E7-F24C-86B6-06D7F2380378}"/>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0A99FD6-8A60-7E4C-BF76-EB147F1DF6B7}"/>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45EC22D-5543-7749-9F1B-28228AA0AD63}"/>
                  </a:ext>
                </a:extLst>
              </p:cNvPr>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5" name="TextBox 44">
                <a:extLst>
                  <a:ext uri="{FF2B5EF4-FFF2-40B4-BE49-F238E27FC236}">
                    <a16:creationId xmlns:a16="http://schemas.microsoft.com/office/drawing/2014/main" id="{D45EC22D-5543-7749-9F1B-28228AA0AD63}"/>
                  </a:ext>
                </a:extLst>
              </p:cNvPr>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4CAA031-D3B6-FC4A-A619-548D942BBEAE}"/>
                  </a:ext>
                </a:extLst>
              </p:cNvPr>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6" name="TextBox 45">
                <a:extLst>
                  <a:ext uri="{FF2B5EF4-FFF2-40B4-BE49-F238E27FC236}">
                    <a16:creationId xmlns:a16="http://schemas.microsoft.com/office/drawing/2014/main" id="{64CAA031-D3B6-FC4A-A619-548D942BBEAE}"/>
                  </a:ext>
                </a:extLst>
              </p:cNvPr>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9"/>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C06A71E-32AD-084F-9C1F-1804E22E3F91}"/>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7" name="TextBox 46">
                <a:extLst>
                  <a:ext uri="{FF2B5EF4-FFF2-40B4-BE49-F238E27FC236}">
                    <a16:creationId xmlns:a16="http://schemas.microsoft.com/office/drawing/2014/main" id="{0C06A71E-32AD-084F-9C1F-1804E22E3F91}"/>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10"/>
                <a:stretch>
                  <a:fillRect b="-6122"/>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F3DF2F87-BF70-B144-B117-FC23943A6948}"/>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6EF416-8689-3D45-8504-EED1245C01CA}"/>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057A166-6BB8-304E-9FA6-18D5065CEF28}"/>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78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the hard choice…. </a:t>
            </a:r>
          </a:p>
        </p:txBody>
      </p:sp>
      <p:sp>
        <p:nvSpPr>
          <p:cNvPr id="3" name="Slide Number Placeholder 2"/>
          <p:cNvSpPr>
            <a:spLocks noGrp="1"/>
          </p:cNvSpPr>
          <p:nvPr>
            <p:ph type="sldNum" sz="quarter" idx="4"/>
          </p:nvPr>
        </p:nvSpPr>
        <p:spPr/>
        <p:txBody>
          <a:bodyPr/>
          <a:lstStyle/>
          <a:p>
            <a:fld id="{4FAB73BC-B049-4115-A692-8D63A059BFB8}" type="slidenum">
              <a:rPr lang="en-US" smtClean="0"/>
              <a:pPr/>
              <a:t>8</a:t>
            </a:fld>
            <a:endParaRPr lang="en-US" dirty="0"/>
          </a:p>
        </p:txBody>
      </p:sp>
      <p:sp>
        <p:nvSpPr>
          <p:cNvPr id="4" name="Text Placeholder 3"/>
          <p:cNvSpPr>
            <a:spLocks noGrp="1"/>
          </p:cNvSpPr>
          <p:nvPr>
            <p:ph type="body" sz="quarter" idx="10"/>
          </p:nvPr>
        </p:nvSpPr>
        <p:spPr>
          <a:xfrm>
            <a:off x="615986" y="1441700"/>
            <a:ext cx="8249233" cy="5416300"/>
          </a:xfrm>
        </p:spPr>
        <p:txBody>
          <a:bodyPr>
            <a:normAutofit lnSpcReduction="10000"/>
          </a:bodyPr>
          <a:lstStyle/>
          <a:p>
            <a:pPr>
              <a:buFont typeface="Arial" charset="0"/>
              <a:buChar char="•"/>
            </a:pPr>
            <a:r>
              <a:rPr lang="en-US" dirty="0"/>
              <a:t> We have already seen that the continuity equation includes a fourth-order pressure derivative, at least when using the standard fine-scale momentum residual stabilization approach</a:t>
            </a:r>
          </a:p>
          <a:p>
            <a:pPr>
              <a:buFont typeface="Arial" charset="0"/>
              <a:buChar char="•"/>
            </a:pPr>
            <a:r>
              <a:rPr lang="en-US" dirty="0"/>
              <a:t> Moreover, even order derivatives are stabilizing (suppresses growth via dissipation)</a:t>
            </a:r>
          </a:p>
          <a:p>
            <a:pPr>
              <a:buFont typeface="Arial" charset="0"/>
              <a:buChar char="•"/>
            </a:pPr>
            <a:r>
              <a:rPr lang="en-US" dirty="0"/>
              <a:t> Two notions of velocity:</a:t>
            </a:r>
          </a:p>
          <a:p>
            <a:pPr marL="342900" indent="-342900">
              <a:buFont typeface="+mj-lt"/>
              <a:buAutoNum type="arabicPeriod"/>
            </a:pPr>
            <a:r>
              <a:rPr lang="en-US" dirty="0"/>
              <a:t>The nodal velocity whose divergence (in a uniform density flow) is proportional to the fourth-order pressure derivative</a:t>
            </a:r>
          </a:p>
          <a:p>
            <a:pPr marL="342900" indent="-342900">
              <a:buFont typeface="+mj-lt"/>
              <a:buAutoNum type="arabicPeriod"/>
            </a:pPr>
            <a:r>
              <a:rPr lang="en-US" dirty="0"/>
              <a:t>The integration point velocity, or </a:t>
            </a:r>
            <a:r>
              <a:rPr lang="en-US" dirty="0" err="1"/>
              <a:t>convecting</a:t>
            </a:r>
            <a:r>
              <a:rPr lang="en-US" dirty="0"/>
              <a:t> velocity, that includes the L-DG term</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a:buFont typeface="Arial" panose="020B0604020202020204" pitchFamily="34" charset="0"/>
              <a:buChar char="•"/>
            </a:pPr>
            <a:r>
              <a:rPr lang="en-US" dirty="0"/>
              <a:t> Inclusion of the pressure stabilization terms in the mass flow rate ensures that the DOF is conserved, however, in some parts of the literature, this is not clearly represented and sometimes these terms are dropped.</a:t>
            </a:r>
          </a:p>
          <a:p>
            <a:pPr>
              <a:buFont typeface="Arial" panose="020B0604020202020204" pitchFamily="34" charset="0"/>
              <a:buChar char="•"/>
            </a:pPr>
            <a:r>
              <a:rPr lang="en-US" dirty="0"/>
              <a:t> Inclusion of these pressure stabilization terms in momentum also provides a dissipative quality and, as such the system is not </a:t>
            </a:r>
            <a:r>
              <a:rPr lang="en-US" u="sng" dirty="0"/>
              <a:t>perfectly</a:t>
            </a:r>
            <a:r>
              <a:rPr lang="en-US" dirty="0"/>
              <a:t> kinetic energy conserving, You et al., </a:t>
            </a:r>
            <a:r>
              <a:rPr lang="en-US" dirty="0" err="1"/>
              <a:t>PoF</a:t>
            </a:r>
            <a:r>
              <a:rPr lang="en-US" dirty="0"/>
              <a:t>, 2008, </a:t>
            </a:r>
            <a:r>
              <a:rPr lang="en-US" dirty="0">
                <a:hlinkClick r:id="rId2"/>
              </a:rPr>
              <a:t>https://doi.org/10.1063/1.3006077</a:t>
            </a:r>
            <a:endParaRPr lang="en-US" dirty="0"/>
          </a:p>
          <a:p>
            <a:pPr marL="342900" indent="-342900">
              <a:buFont typeface="+mj-lt"/>
              <a:buAutoNum type="arabicPeriod"/>
            </a:pP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ECCAD7C-8EC5-EB4A-8813-9B391649E92E}"/>
                  </a:ext>
                </a:extLst>
              </p:cNvPr>
              <p:cNvSpPr txBox="1"/>
              <p:nvPr/>
            </p:nvSpPr>
            <p:spPr>
              <a:xfrm>
                <a:off x="1580559" y="3965635"/>
                <a:ext cx="6368667" cy="8485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e>
                        <m:sub>
                          <m:r>
                            <a:rPr lang="en-US" b="0" i="1" smtClean="0">
                              <a:latin typeface="Cambria Math" panose="02040503050406030204" pitchFamily="18" charset="0"/>
                            </a:rPr>
                            <m:t>𝑖𝑝</m:t>
                          </m:r>
                        </m:sub>
                      </m:sSub>
                      <m:r>
                        <a:rPr lang="en-US" b="0" i="1" smtClean="0">
                          <a:latin typeface="Cambria Math"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𝑛𝑝𝑒</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𝑖𝑝</m:t>
                              </m:r>
                              <m:r>
                                <a:rPr lang="en-US" b="0" i="1" smtClean="0">
                                  <a:latin typeface="Cambria Math" panose="02040503050406030204" pitchFamily="18" charset="0"/>
                                </a:rPr>
                                <m:t>,</m:t>
                              </m:r>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e>
                          </m:d>
                          <m:r>
                            <a:rPr lang="en-US" b="0" i="1" smtClean="0">
                              <a:latin typeface="Cambria Math" panose="02040503050406030204" pitchFamily="18" charset="0"/>
                              <a:ea typeface="Cambria Math" charset="0"/>
                              <a:cs typeface="Cambria Math" charset="0"/>
                            </a:rPr>
                            <m:t>−</m:t>
                          </m:r>
                        </m:e>
                      </m:nary>
                      <m:sSub>
                        <m:sSubPr>
                          <m:ctrlPr>
                            <a:rPr lang="en-US" i="1">
                              <a:latin typeface="Cambria Math" panose="02040503050406030204" pitchFamily="18" charset="0"/>
                              <a:ea typeface="Cambria Math" charset="0"/>
                              <a:cs typeface="Cambria Math" charset="0"/>
                            </a:rPr>
                          </m:ctrlPr>
                        </m:sSubPr>
                        <m:e>
                          <m:r>
                            <a:rPr lang="en-US" i="1">
                              <a:latin typeface="Cambria Math" panose="02040503050406030204" pitchFamily="18" charset="0"/>
                              <a:ea typeface="Cambria Math" panose="02040503050406030204" pitchFamily="18" charset="0"/>
                              <a:cs typeface="Cambria Math" charset="0"/>
                            </a:rPr>
                            <m:t>𝜏</m:t>
                          </m:r>
                        </m:e>
                        <m:sub>
                          <m:r>
                            <a:rPr lang="en-US" i="1">
                              <a:latin typeface="Cambria Math" panose="02040503050406030204" pitchFamily="18" charset="0"/>
                              <a:ea typeface="Cambria Math" charset="0"/>
                              <a:cs typeface="Cambria Math" charset="0"/>
                            </a:rPr>
                            <m:t>𝑖𝑝</m:t>
                          </m:r>
                        </m:sub>
                      </m:sSub>
                      <m:d>
                        <m:dPr>
                          <m:ctrlPr>
                            <a:rPr lang="en-US" i="1">
                              <a:latin typeface="Cambria Math" panose="02040503050406030204" pitchFamily="18" charset="0"/>
                              <a:ea typeface="Cambria Math"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mr-IN" i="1">
                                          <a:latin typeface="Cambria Math" charset="0"/>
                                          <a:ea typeface="Cambria Math" charset="0"/>
                                          <a:cs typeface="Cambria Math" charset="0"/>
                                        </a:rPr>
                                        <m:t>𝜕</m:t>
                                      </m:r>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𝑘</m:t>
                                  </m:r>
                                </m:sub>
                              </m:sSub>
                            </m:e>
                          </m:nary>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𝑛𝑝𝑒</m:t>
                              </m:r>
                            </m:sup>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𝑖𝑝</m:t>
                                  </m:r>
                                  <m:r>
                                    <a:rPr lang="en-US" i="1">
                                      <a:latin typeface="Cambria Math" panose="02040503050406030204" pitchFamily="18" charset="0"/>
                                    </a:rPr>
                                    <m:t>,</m:t>
                                  </m:r>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e>
                          </m:nary>
                        </m:e>
                      </m:d>
                    </m:oMath>
                  </m:oMathPara>
                </a14:m>
                <a:endParaRPr lang="en-US" dirty="0"/>
              </a:p>
            </p:txBody>
          </p:sp>
        </mc:Choice>
        <mc:Fallback xmlns="">
          <p:sp>
            <p:nvSpPr>
              <p:cNvPr id="37" name="TextBox 36">
                <a:extLst>
                  <a:ext uri="{FF2B5EF4-FFF2-40B4-BE49-F238E27FC236}">
                    <a16:creationId xmlns:a16="http://schemas.microsoft.com/office/drawing/2014/main" id="{1ECCAD7C-8EC5-EB4A-8813-9B391649E92E}"/>
                  </a:ext>
                </a:extLst>
              </p:cNvPr>
              <p:cNvSpPr txBox="1">
                <a:spLocks noRot="1" noChangeAspect="1" noMove="1" noResize="1" noEditPoints="1" noAdjustHandles="1" noChangeArrowheads="1" noChangeShapeType="1" noTextEdit="1"/>
              </p:cNvSpPr>
              <p:nvPr/>
            </p:nvSpPr>
            <p:spPr>
              <a:xfrm>
                <a:off x="1580559" y="3965635"/>
                <a:ext cx="6368667" cy="848502"/>
              </a:xfrm>
              <a:prstGeom prst="rect">
                <a:avLst/>
              </a:prstGeom>
              <a:blipFill>
                <a:blip r:embed="rId3"/>
                <a:stretch>
                  <a:fillRect t="-100000" b="-151471"/>
                </a:stretch>
              </a:blipFill>
            </p:spPr>
            <p:txBody>
              <a:bodyPr/>
              <a:lstStyle/>
              <a:p>
                <a:r>
                  <a:rPr lang="en-US">
                    <a:noFill/>
                  </a:rPr>
                  <a:t> </a:t>
                </a:r>
              </a:p>
            </p:txBody>
          </p:sp>
        </mc:Fallback>
      </mc:AlternateContent>
    </p:spTree>
    <p:extLst>
      <p:ext uri="{BB962C8B-B14F-4D97-AF65-F5344CB8AC3E}">
        <p14:creationId xmlns:p14="http://schemas.microsoft.com/office/powerpoint/2010/main" val="264486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15987" y="1441700"/>
            <a:ext cx="8103470" cy="5416300"/>
          </a:xfrm>
        </p:spPr>
        <p:txBody>
          <a:bodyPr/>
          <a:lstStyle/>
          <a:p>
            <a:pPr>
              <a:buFont typeface="Arial" charset="0"/>
              <a:buChar char="•"/>
            </a:pPr>
            <a:r>
              <a:rPr lang="en-US" dirty="0"/>
              <a:t> Recall, that the edge- and element-based diffusion operator, and for some choices for the advection operator, and pressure stabilization, a nodal gradient is required</a:t>
            </a:r>
          </a:p>
          <a:p>
            <a:pPr>
              <a:buFont typeface="Arial" charset="0"/>
              <a:buChar char="•"/>
            </a:pPr>
            <a:r>
              <a:rPr lang="en-US" dirty="0"/>
              <a:t> What is a nodal gradient? As formerly described in the </a:t>
            </a:r>
            <a:r>
              <a:rPr lang="en-US" i="1" dirty="0"/>
              <a:t>Computing Gradients</a:t>
            </a:r>
            <a:r>
              <a:rPr lang="en-US" dirty="0"/>
              <a:t> lecture, in a cell-centered context we obtained this via a number of ways, e.g., Green-Gauss, Least Squares, etc.</a:t>
            </a:r>
          </a:p>
          <a:p>
            <a:pPr>
              <a:buFont typeface="Arial" charset="0"/>
              <a:buChar char="•"/>
            </a:pPr>
            <a:r>
              <a:rPr lang="en-US" dirty="0"/>
              <a:t> Let’s take another view…</a:t>
            </a:r>
          </a:p>
        </p:txBody>
      </p:sp>
      <p:sp>
        <p:nvSpPr>
          <p:cNvPr id="4" name="Title 3"/>
          <p:cNvSpPr>
            <a:spLocks noGrp="1"/>
          </p:cNvSpPr>
          <p:nvPr>
            <p:ph type="title"/>
          </p:nvPr>
        </p:nvSpPr>
        <p:spPr/>
        <p:txBody>
          <a:bodyPr/>
          <a:lstStyle/>
          <a:p>
            <a:r>
              <a:rPr lang="en-US" dirty="0"/>
              <a:t>Re-visiting Nodal Gradient Operator: An Alternative View</a:t>
            </a:r>
          </a:p>
        </p:txBody>
      </p:sp>
      <p:sp>
        <p:nvSpPr>
          <p:cNvPr id="2" name="Slide Number Placeholder 1"/>
          <p:cNvSpPr>
            <a:spLocks noGrp="1"/>
          </p:cNvSpPr>
          <p:nvPr>
            <p:ph type="sldNum" sz="quarter" idx="4"/>
          </p:nvPr>
        </p:nvSpPr>
        <p:spPr/>
        <p:txBody>
          <a:bodyPr/>
          <a:lstStyle/>
          <a:p>
            <a:fld id="{4FAB73BC-B049-4115-A692-8D63A059BFB8}" type="slidenum">
              <a:rPr lang="en-US" smtClean="0"/>
              <a:pPr/>
              <a:t>9</a:t>
            </a:fld>
            <a:endParaRPr lang="en-US" dirty="0"/>
          </a:p>
        </p:txBody>
      </p:sp>
      <p:pic>
        <p:nvPicPr>
          <p:cNvPr id="7" name="Picture 6">
            <a:extLst>
              <a:ext uri="{FF2B5EF4-FFF2-40B4-BE49-F238E27FC236}">
                <a16:creationId xmlns:a16="http://schemas.microsoft.com/office/drawing/2014/main" id="{D3947DC5-2B3E-C248-A1DD-9C61F79C62C0}"/>
              </a:ext>
            </a:extLst>
          </p:cNvPr>
          <p:cNvPicPr>
            <a:picLocks noChangeAspect="1"/>
          </p:cNvPicPr>
          <p:nvPr/>
        </p:nvPicPr>
        <p:blipFill rotWithShape="1">
          <a:blip r:embed="rId2"/>
          <a:srcRect l="42742"/>
          <a:stretch/>
        </p:blipFill>
        <p:spPr>
          <a:xfrm>
            <a:off x="488950" y="3429000"/>
            <a:ext cx="3183357" cy="3127312"/>
          </a:xfrm>
          <a:prstGeom prst="rect">
            <a:avLst/>
          </a:prstGeom>
        </p:spPr>
      </p:pic>
      <p:sp>
        <p:nvSpPr>
          <p:cNvPr id="3" name="TextBox 2">
            <a:extLst>
              <a:ext uri="{FF2B5EF4-FFF2-40B4-BE49-F238E27FC236}">
                <a16:creationId xmlns:a16="http://schemas.microsoft.com/office/drawing/2014/main" id="{DA7A1561-E4E3-3E46-BE7D-F64371EF5FEC}"/>
              </a:ext>
            </a:extLst>
          </p:cNvPr>
          <p:cNvSpPr txBox="1"/>
          <p:nvPr/>
        </p:nvSpPr>
        <p:spPr>
          <a:xfrm>
            <a:off x="3893863" y="2751550"/>
            <a:ext cx="3926238" cy="3046988"/>
          </a:xfrm>
          <a:prstGeom prst="rect">
            <a:avLst/>
          </a:prstGeom>
          <a:noFill/>
        </p:spPr>
        <p:txBody>
          <a:bodyPr wrap="square" rtlCol="0">
            <a:spAutoFit/>
          </a:bodyPr>
          <a:lstStyle/>
          <a:p>
            <a:r>
              <a:rPr lang="en-US" sz="1600" dirty="0"/>
              <a:t>First, the gradient of a function for ordinary finite element basis functions are discontinuous, i.e., the value at a shared element face depends on which element is used to compute the gradient</a:t>
            </a:r>
          </a:p>
          <a:p>
            <a:endParaRPr lang="en-US" sz="1600" dirty="0"/>
          </a:p>
          <a:p>
            <a:r>
              <a:rPr lang="en-US" sz="1600" dirty="0"/>
              <a:t>Therefore, we can view the nodal gradient a continuous at the nodes and discontinuous within the elements</a:t>
            </a:r>
          </a:p>
          <a:p>
            <a:endParaRPr lang="en-US" sz="1600" dirty="0"/>
          </a:p>
          <a:p>
            <a:r>
              <a:rPr lang="en-US" sz="1600" dirty="0"/>
              <a:t>Let’s minimize this difference:</a:t>
            </a:r>
          </a:p>
          <a:p>
            <a:r>
              <a:rPr lang="en-US" sz="1600" dirty="0"/>
              <a:t>    by solving:</a:t>
            </a:r>
          </a:p>
        </p:txBody>
      </p:sp>
      <p:pic>
        <p:nvPicPr>
          <p:cNvPr id="10" name="Picture 9">
            <a:extLst>
              <a:ext uri="{FF2B5EF4-FFF2-40B4-BE49-F238E27FC236}">
                <a16:creationId xmlns:a16="http://schemas.microsoft.com/office/drawing/2014/main" id="{186D11CB-A854-A444-85B6-AED9AD49A98E}"/>
              </a:ext>
            </a:extLst>
          </p:cNvPr>
          <p:cNvPicPr>
            <a:picLocks noChangeAspect="1"/>
          </p:cNvPicPr>
          <p:nvPr/>
        </p:nvPicPr>
        <p:blipFill rotWithShape="1">
          <a:blip r:embed="rId3"/>
          <a:srcRect l="20175" t="1325" r="29448" b="82483"/>
          <a:stretch/>
        </p:blipFill>
        <p:spPr>
          <a:xfrm>
            <a:off x="7115911" y="5339386"/>
            <a:ext cx="1506585" cy="579147"/>
          </a:xfrm>
          <a:prstGeom prst="rect">
            <a:avLst/>
          </a:prstGeom>
        </p:spPr>
      </p:pic>
      <p:pic>
        <p:nvPicPr>
          <p:cNvPr id="11" name="Picture 10">
            <a:extLst>
              <a:ext uri="{FF2B5EF4-FFF2-40B4-BE49-F238E27FC236}">
                <a16:creationId xmlns:a16="http://schemas.microsoft.com/office/drawing/2014/main" id="{0F055630-5C5B-0841-8C40-6B240F701879}"/>
              </a:ext>
            </a:extLst>
          </p:cNvPr>
          <p:cNvPicPr>
            <a:picLocks noChangeAspect="1"/>
          </p:cNvPicPr>
          <p:nvPr/>
        </p:nvPicPr>
        <p:blipFill rotWithShape="1">
          <a:blip r:embed="rId3"/>
          <a:srcRect l="9604" t="76779" r="16959" b="3672"/>
          <a:stretch/>
        </p:blipFill>
        <p:spPr>
          <a:xfrm>
            <a:off x="6880265" y="6065414"/>
            <a:ext cx="2187533" cy="696444"/>
          </a:xfrm>
          <a:prstGeom prst="rect">
            <a:avLst/>
          </a:prstGeom>
        </p:spPr>
      </p:pic>
      <p:pic>
        <p:nvPicPr>
          <p:cNvPr id="12" name="Picture 11">
            <a:extLst>
              <a:ext uri="{FF2B5EF4-FFF2-40B4-BE49-F238E27FC236}">
                <a16:creationId xmlns:a16="http://schemas.microsoft.com/office/drawing/2014/main" id="{D3226B91-C9F1-4E48-A676-1F76E6739C10}"/>
              </a:ext>
            </a:extLst>
          </p:cNvPr>
          <p:cNvPicPr>
            <a:picLocks noChangeAspect="1"/>
          </p:cNvPicPr>
          <p:nvPr/>
        </p:nvPicPr>
        <p:blipFill rotWithShape="1">
          <a:blip r:embed="rId3"/>
          <a:srcRect t="17680" b="61991"/>
          <a:stretch/>
        </p:blipFill>
        <p:spPr>
          <a:xfrm>
            <a:off x="3647621" y="6057573"/>
            <a:ext cx="3287486" cy="799214"/>
          </a:xfrm>
          <a:prstGeom prst="rect">
            <a:avLst/>
          </a:prstGeom>
        </p:spPr>
      </p:pic>
      <p:sp>
        <p:nvSpPr>
          <p:cNvPr id="13" name="Arc 12">
            <a:extLst>
              <a:ext uri="{FF2B5EF4-FFF2-40B4-BE49-F238E27FC236}">
                <a16:creationId xmlns:a16="http://schemas.microsoft.com/office/drawing/2014/main" id="{66FCD9C3-2EE0-B04D-ACFE-8E7D98C62F9B}"/>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FE049C6C-7619-5D4D-9B08-4EDF1F0E16B4}"/>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DB929D9-5524-DD4D-9496-85FF38B0F3F1}"/>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678671-A130-BA4C-9FBD-D7A962DA9DAD}"/>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759B6B-C6A5-A34A-881D-EEB5E9933C51}"/>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46780E-934A-2449-9EAD-E612DE5F41A6}"/>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3EA4A7-3239-7144-A07D-5E917CE04028}"/>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4D39A2-347C-AD41-834F-387B6B18FDB0}"/>
              </a:ext>
            </a:extLst>
          </p:cNvPr>
          <p:cNvCxnSpPr/>
          <p:nvPr/>
        </p:nvCxnSpPr>
        <p:spPr>
          <a:xfrm>
            <a:off x="6510564" y="6457180"/>
            <a:ext cx="424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66DFDCA-DAA4-C84B-B4FF-474B6B6ACE26}"/>
              </a:ext>
            </a:extLst>
          </p:cNvPr>
          <p:cNvSpPr txBox="1"/>
          <p:nvPr/>
        </p:nvSpPr>
        <p:spPr>
          <a:xfrm>
            <a:off x="6347044" y="6575643"/>
            <a:ext cx="1430200" cy="338554"/>
          </a:xfrm>
          <a:prstGeom prst="rect">
            <a:avLst/>
          </a:prstGeom>
          <a:noFill/>
        </p:spPr>
        <p:txBody>
          <a:bodyPr wrap="none" rtlCol="0">
            <a:spAutoFit/>
          </a:bodyPr>
          <a:lstStyle/>
          <a:p>
            <a:r>
              <a:rPr lang="en-US" sz="1600" dirty="0"/>
              <a:t>Lumped-mass</a:t>
            </a:r>
          </a:p>
        </p:txBody>
      </p:sp>
    </p:spTree>
    <p:extLst>
      <p:ext uri="{BB962C8B-B14F-4D97-AF65-F5344CB8AC3E}">
        <p14:creationId xmlns:p14="http://schemas.microsoft.com/office/powerpoint/2010/main" val="3233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3899</TotalTime>
  <Words>834</Words>
  <Application>Microsoft Macintosh PowerPoint</Application>
  <PresentationFormat>On-screen Show (4:3)</PresentationFormat>
  <Paragraphs>144</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Cambria Math</vt:lpstr>
      <vt:lpstr>Garamond</vt:lpstr>
      <vt:lpstr>Gill Sans MT</vt:lpstr>
      <vt:lpstr>Trebuchet MS</vt:lpstr>
      <vt:lpstr>Wingdings</vt:lpstr>
      <vt:lpstr>Sandia2018_4x3</vt:lpstr>
      <vt:lpstr>PowerPoint Presentation</vt:lpstr>
      <vt:lpstr>Advection Operators: Outline</vt:lpstr>
      <vt:lpstr>First, The Role of (m ) ̇ </vt:lpstr>
      <vt:lpstr>First, The Role of (m ) ̇ </vt:lpstr>
      <vt:lpstr>First, The Role of (m ) ̇ </vt:lpstr>
      <vt:lpstr>First, The Role of (m ) ̇ </vt:lpstr>
      <vt:lpstr>First, The Role of (m ) ̇ </vt:lpstr>
      <vt:lpstr>Now, the hard choice…. </vt:lpstr>
      <vt:lpstr>Re-visiting Nodal Gradient Operator: An Alternative View</vt:lpstr>
      <vt:lpstr>Re-visiting Nodal Gradient Operator: Convergence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Stefan P. Domino</cp:lastModifiedBy>
  <cp:revision>132</cp:revision>
  <dcterms:created xsi:type="dcterms:W3CDTF">2017-10-14T01:15:26Z</dcterms:created>
  <dcterms:modified xsi:type="dcterms:W3CDTF">2022-05-05T14:14:13Z</dcterms:modified>
</cp:coreProperties>
</file>